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7"/>
  </p:notesMasterIdLst>
  <p:handoutMasterIdLst>
    <p:handoutMasterId r:id="rId44"/>
  </p:handoutMasterIdLst>
  <p:sldIdLst>
    <p:sldId id="256" r:id="rId4"/>
    <p:sldId id="751" r:id="rId5"/>
    <p:sldId id="279" r:id="rId6"/>
    <p:sldId id="759" r:id="rId8"/>
    <p:sldId id="760" r:id="rId9"/>
    <p:sldId id="966" r:id="rId10"/>
    <p:sldId id="1200" r:id="rId11"/>
    <p:sldId id="1202" r:id="rId12"/>
    <p:sldId id="1203" r:id="rId13"/>
    <p:sldId id="1204" r:id="rId14"/>
    <p:sldId id="1205" r:id="rId15"/>
    <p:sldId id="1206" r:id="rId16"/>
    <p:sldId id="1207" r:id="rId17"/>
    <p:sldId id="1208" r:id="rId18"/>
    <p:sldId id="1209" r:id="rId19"/>
    <p:sldId id="1210" r:id="rId20"/>
    <p:sldId id="1211" r:id="rId21"/>
    <p:sldId id="1201" r:id="rId22"/>
    <p:sldId id="1212" r:id="rId23"/>
    <p:sldId id="1213" r:id="rId24"/>
    <p:sldId id="1214" r:id="rId25"/>
    <p:sldId id="1215" r:id="rId26"/>
    <p:sldId id="1216" r:id="rId27"/>
    <p:sldId id="1217" r:id="rId28"/>
    <p:sldId id="1218" r:id="rId29"/>
    <p:sldId id="1219" r:id="rId30"/>
    <p:sldId id="1220" r:id="rId31"/>
    <p:sldId id="997" r:id="rId32"/>
    <p:sldId id="1221" r:id="rId33"/>
    <p:sldId id="1222" r:id="rId34"/>
    <p:sldId id="1223" r:id="rId35"/>
    <p:sldId id="1224" r:id="rId36"/>
    <p:sldId id="1225" r:id="rId37"/>
    <p:sldId id="1226" r:id="rId38"/>
    <p:sldId id="1166" r:id="rId39"/>
    <p:sldId id="1167" r:id="rId40"/>
    <p:sldId id="1227" r:id="rId41"/>
    <p:sldId id="1168" r:id="rId42"/>
    <p:sldId id="270" r:id="rId43"/>
  </p:sldIdLst>
  <p:sldSz cx="12192000" cy="6858000"/>
  <p:notesSz cx="7103745" cy="10234295"/>
  <p:embeddedFontLst>
    <p:embeddedFont>
      <p:font typeface="黑体" panose="02010609060101010101" charset="-122"/>
      <p:regular r:id="rId49"/>
    </p:embeddedFont>
    <p:embeddedFont>
      <p:font typeface="微软雅黑" panose="020B0503020204020204" charset="-122"/>
      <p:regular r:id="rId50"/>
    </p:embeddedFont>
    <p:embeddedFont>
      <p:font typeface="华文细黑" panose="02010600040101010101" charset="-122"/>
      <p:regular r:id="rId5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1AA3AA"/>
    <a:srgbClr val="1F74AD"/>
    <a:srgbClr val="3498DB"/>
    <a:srgbClr val="4472C4"/>
    <a:srgbClr val="25C4FF"/>
    <a:srgbClr val="359EFF"/>
    <a:srgbClr val="8EC0B9"/>
    <a:srgbClr val="DAE3F3"/>
    <a:srgbClr val="F3B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00"/>
        <p:guide pos="38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1" Type="http://schemas.openxmlformats.org/officeDocument/2006/relationships/font" Target="fonts/font3.fntdata"/><Relationship Id="rId50" Type="http://schemas.openxmlformats.org/officeDocument/2006/relationships/font" Target="fonts/font2.fntdata"/><Relationship Id="rId5" Type="http://schemas.openxmlformats.org/officeDocument/2006/relationships/slide" Target="slides/slide2.xml"/><Relationship Id="rId49" Type="http://schemas.openxmlformats.org/officeDocument/2006/relationships/font" Target="fonts/font1.fntdata"/><Relationship Id="rId48" Type="http://schemas.openxmlformats.org/officeDocument/2006/relationships/commentAuthors" Target="commentAuthors.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handoutMaster" Target="handoutMasters/handoutMaster1.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80.xml"/></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二、无偿献血的主体</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1976120"/>
            <a:ext cx="7541895" cy="383095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无偿献血的主体，世界各国规定不一致。我国《献血法》第二条指出，国家提倡18 ～ 55 周岁的健康公民自愿献血。尽管我国各省、市对无偿献血主体的规定存在一定差别，但是《献血法》的规定是从实际出发和有科学依据的，主要是根据我国公民的身体素质和满足用血的需要等因素来确立的。一方面考虑到 18 周岁是我国法定的完全行为能力人的年龄界限，无偿献血是公民自愿的行为，需要具备完全行为能力人来决定，规定 18 周岁为无偿献血的最低年龄，与我国其他法律规定相一致；另一方面考虑到我国公民的体质状况和各地的做法，法律规定 55 周岁为无偿献血的终止年龄。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三、献血工作的管理体制</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567430" y="1918335"/>
            <a:ext cx="7541895" cy="383095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（一）世界各国关于献血工作的管理体制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无偿献血最初是由国际红十字会组织倡导的，因此，国外无偿献血工作主要由各国红十字会组织。</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（二）我国献血工作的组织领导体制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1. 突出政府的领导作用　无偿献血关系到全体公民，涉及面广，做好无偿献血工作不仅是各级卫生行政部门的职责，还需要在各级政府的统一规划、组织、协调下，加强教育、宣传工作，要求各级红十字会等部门和组织的参与，国家机关、军队、社会团体、企业事业单位、居民委员会和村民委员会等，也要在宣传、动员和组织方面做许多具体工作。</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三、献血工作的管理体制</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567430" y="1918335"/>
            <a:ext cx="7541895" cy="383095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2. 强调卫生行政部门和红十字会的职责　各级卫生行政部门是医疗卫生事业的主管部门，献血工作是医疗卫生事业的一项重要组成部分。因此，对献血工作进行监督管理是各级卫生行政部门的职责。</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3. 加强无偿献血的宣传教育工作　各级人民政府在领导、规划、组织、协调献血工作的同时，应当包括加强对献血宣传教育工作的领导。各级政府要组织有关职能部门、社会团体、卫生、教育机构、新闻部门，组织有关活动和运用电视、广播、报刊、宣传画等多种形式宣传、普及献血常识，使广大公民掌握献血对身体无害的卫生知识，把无偿献血看成是自己应尽的人道主义义务，是救死扶伤献爱心的善举。提高公民无偿献血的自觉性。</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330" y="1721485"/>
            <a:ext cx="736092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采供血站的</a:t>
            </a:r>
            <a:endPar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管理</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一、血站的概念与分类</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2023745"/>
            <a:ext cx="7541895" cy="341503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血站是指不以赢利为目的，采集、提供临床用血的公益性卫生机构。血站分为一般血站和特殊血站。一般血站包括血液中心、中心血站（血站）和中心血库；特殊血站包括脐带血造血干细胞库和卫计委根据医学发展需要批准、设置的其他类型血库。血站是专业性、责任心很强的机构，是具有社会公益性的组织，必须以全部精力为公民用血健康服务，在地方各级政府的支持和管理下必须依法做好采集、提供临床用血的工作。血液中心、中心血站和中心血库由地方人民政府设立。血站的建设和发展应当纳入当地国民经济和社会发展计划。</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二、一般血站的管理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1918335"/>
            <a:ext cx="7541895" cy="383095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（一）一般血站的设置与职责</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1. 血液中心的设置与职责　血液中心应当设置在直辖市、省会市、自治区首府市。其主要职责是：①按照省级人民政府卫生行政部门的要求，在规定范围内开展无偿献血者的招募、血液的采集与制备、临床用血供应以及医疗用血的业务指导等工作；②承担所在省、自治区、直辖市血站的质量控制与评价；③承担所在省、自治区、直辖市血站的业务培训与技术指导；④承担所在省、自治区、直辖市血液的集中化检测任务；⑤开展血液相关的科研工作；⑥承担卫生行政部门交办的任务。血液中心应当具有较高综合质量评价的技术能力。</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二、一般血站的管理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2024380"/>
            <a:ext cx="7541895" cy="341503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2. 中心血站的设置与职责　中心血站应当设置在设区的市。其主要职责是：①按照省级人民政府卫生行政部门的要求，在规定范围内开展无偿献血者的招募、血液的采集与制备、临床用血供应以及医疗用血的业务指导等工作；②承担供血区域范围内血液储存的质量控制；③对所在行政区域内的中心血库进行质量控制；④承担卫生行政部门交办的任务。直辖市、省会市、自治区首府市已经设置血液中心的，不再设置中心血站；尚未设置血液中心的，可以在已经设置的中心血站基础上加强能力建设，履行血液中心的职责。</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二、一般血站的管理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Box 9"/>
          <p:cNvSpPr txBox="1"/>
          <p:nvPr/>
        </p:nvSpPr>
        <p:spPr>
          <a:xfrm>
            <a:off x="3625215" y="2024380"/>
            <a:ext cx="7541895" cy="3830955"/>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3. 中心血库的设置与职责　中心血库应当设置在中心血站服务覆盖不到的县级综合医院内。其主要职责是：按照省级人民政府卫生行政部门的要求，在规定范围内开展无偿献血者的招募、血液的采集与制备、临床用血供应以及医疗用血业务指导等工作。省、自治区、直辖市人民政府卫生行政部门依据采供血机构设置规划批准设置血站，并报卫计委备案。省、自治区、直辖市人民政府卫生行政部门负责明确辖区内各级卫生行政部门监管责任和血站的职责；根据实际供血距离与能力等情况，负责划定血站采供血服务区域，采供血服务区域可以不受行政区域的限制。同一行政区域内不得重复设置血液中心、中心血站。</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832"/>
              <a:ext cx="15578" cy="5378"/>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（二）血站的执业登记与审批</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血站管理办法》规定，血站开展采供血活动，应当向所在省、自治区、直辖市人民政府卫生行政部门申请办理执业登记。血站申请办理执业登记必须填写《血站执业登记申请书》。省级人民政府卫生行政部门在受理血站执业登记申请后，应当组织有关专家或者委托技术部门，根据《血站质量管理规范》和《血站实验室质量管理规范》，对申请单位进行技术审查，提交技术审查报告，并在接到专家或者技术部门的技术审查报告后 20 个工作日内对申请事项进行审核。审核合格的，予以执业登记，发给卫生部统一样式的《血站执业许可证》及其副本。没有取得《血站执业许可证》的，不得开展采供血活动。《血站执业许可证》有效期为 3 年。</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二、一般血站的管理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052830"/>
            <a:ext cx="10972800" cy="5245735"/>
            <a:chOff x="960" y="2111"/>
            <a:chExt cx="17280" cy="8261"/>
          </a:xfrm>
        </p:grpSpPr>
        <p:sp>
          <p:nvSpPr>
            <p:cNvPr id="22" name="矩形: 圆角 1128"/>
            <p:cNvSpPr/>
            <p:nvPr>
              <p:custDataLst>
                <p:tags r:id="rId1"/>
              </p:custDataLst>
            </p:nvPr>
          </p:nvSpPr>
          <p:spPr>
            <a:xfrm>
              <a:off x="960" y="2111"/>
              <a:ext cx="17280" cy="8261"/>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377" y="9680"/>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352"/>
              <a:ext cx="15374" cy="7996"/>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（五）血站供血管理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血站应当保证发出的血液质量符合国家有关标准，其品种、规格、数量、活性、血型无差错；未经检测或者检测不合格的血液，不得向医疗机构提供；应当建立质量投诉、不良反应监测和血液收回制度；应当加强对其所设储血点的质量监督，确保储存条件，保证血液储存质量；按照临床需要进行血液储存和调换；无偿献血的血液必须用于临床，不得买卖。</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血站应当按照有关规定，认真填写采供血机构统计报表，及时准确上报；应当制定紧急灾害应急预案，并从血源、管理制度、技术能力和设备条件等方面保证预案的实施。在紧急灾害发生时服从县级以上人民政府卫生行政部门的调遣。</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特殊血型的血液需要从外省、自治区、直辖市调配的，由省级人民政府卫生行政部门批准；因科研或者特殊需要而进行血液调配的，由省级人民政府卫生行政部门批准；出于人道主义、救死扶伤的目的，需要向中国境外医疗机构提供血液及特殊血液成分的，应当严格按照有关规定办理手续。</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二、一般血站的管理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377"/>
              <a:ext cx="9255" cy="6687"/>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（一）脐带血与脐带血造血干细胞库的概念 </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脐带血，是指与孕妇和新生儿血容量及血循环无关的，由新生儿脐带扎断后的远端所采集的胎盘血。脐带血造血干细胞库是指以人体造血干细胞移植为目的，具有采集、处理、保存和提供造血干细胞的能力，并具有相当研究实力的特殊血站。</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（二）特殊血站的登记与审批</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卫计委根据全国人口分布、卫生资源、临床造血干细胞移植需要等实际情况，统一制定我国脐带血造血干细胞库等特殊血站的设置规划和原则。</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三、特殊血站的管理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p:cNvPicPr>
            <a:picLocks noChangeAspect="1"/>
          </p:cNvPicPr>
          <p:nvPr/>
        </p:nvPicPr>
        <p:blipFill>
          <a:blip r:embed="rId5"/>
          <a:stretch>
            <a:fillRect/>
          </a:stretch>
        </p:blipFill>
        <p:spPr>
          <a:xfrm>
            <a:off x="7591425" y="1994535"/>
            <a:ext cx="3601720" cy="32759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292"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（三）特殊血站的执业要求</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脐带血造血干细胞库等特殊血站执业除应当遵守上述一般血站的执业要求外，还应当遵守以下规定：①按照卫生部规定的脐带血造血干细胞库等特殊血站的基本标准、技术规范等执业；②脐带血等特殊血液成分的采集必须符合医学伦理的有关要求，并遵循自愿和知情同意的原则，脐带血造血干细胞库必须与捐献者签署经执业登记机关审核的知情同意书；③脐带血造血干细胞库等特殊血站只能向有造血干细胞移植经验和基础、并装备有造血干细胞移植所需的无菌病房和其他必需设施的医疗机构提供脐带血造血干细胞；④出于人道主义、救死扶伤的目的，必须向境外医疗机构提供脐带血造血干细胞等特殊血液成分的，应当严格按照国家有关人类遗传资源管理规定办理手续；⑤脐带血等特殊血液成分必须用于临床。</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三、特殊血站的管理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669"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（一）各级卫生行政部门监督管理职责</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县级以上人民政府卫生行政部门对采供血活动履行下列监督管理职责：①制定临床用血储存、配送管理办法，并监督实施；②对下级卫生行政部门履行本办法规定的血站管理职责进行监督检查；③对辖区内血站执业活动进行日常监督检查，组织开展对采供血质量的不定期抽检；④对辖区内临床供血活动进行监督检查；⑤对违反《血站管理办法》的行为依法进行查处。</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（2）各级人民政府卫生行政部门应当对无偿献血者的招募、采血、供血活动予以支持、指导。</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卫计委定期对血液中心执行有关规定情况和无偿献血比例、采供血服务质量、业务指导、人员培训、综合质量评价技术能力等情况以及脐带血造血干细胞库等特殊血站的质量管理状况进行评价及监督检查，并将结果向社会公布。</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四、血站的监督管理和法律责任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9676"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卫生行政部门和工作人员在履行职责时，不得有以下行为：①对不符合法定条件的血站，批准其设置、执业登记或者变更登记，或者超越职权批准血站设置、执业登记或者变更登记；②对符合法定条件和设置规划的血站，不予批准其设置、执业登记或者变更登记，或者不在法定期限内批准其设置、执业登记或者变更登记；③对血站不履行监督管理职责。</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（5）各级人民政府卫生行政部门应当建立血站监督管理的举报、投诉机制，并对举报人和投诉人负有保密的义务。</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四、血站的监督管理和法律责任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p:cNvPicPr>
            <a:picLocks noChangeAspect="1"/>
          </p:cNvPicPr>
          <p:nvPr/>
        </p:nvPicPr>
        <p:blipFill>
          <a:blip r:embed="rId5"/>
          <a:stretch>
            <a:fillRect/>
          </a:stretch>
        </p:blipFill>
        <p:spPr>
          <a:xfrm>
            <a:off x="8141970" y="1922780"/>
            <a:ext cx="2914650" cy="3171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064"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（二）违反《血站管理办法》的法律责任</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（1）有下列行为之一的，属于非法采集血液，由县级以上地方人民政府卫生行政部门予以取缔，没收违法所得，可以并处 10 万元以下的罚款；构成犯罪的，依法追究刑事责任：①未经批准，擅自设置血站，开展采供血活动的；②已被注销的血站，仍开展采供血活动的；③已取得设置批准但尚未取得《血站执业许可证》即开展采供血活动，或者《血站执业许可证》有效期满未再次登记仍开展采供血活动的；④租用、借用、出租、出借、变造、伪造《血站执业许可证》开展采供血活动的。（2）血站出售无偿献血血液的，由县级以上地方人民政府卫生行政部门予以取缔，没收违法所得，可以并处 10 万元以下的罚款；构成犯罪的，依法追究刑事责任。</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四、血站的监督管理和法律责任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064"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血站有下列行为之一的，由县级以上地方人民政府卫生行政部门予以警告，责令改正；逾期不改正，或者造成经血液传播疾病发生，或者造成其他严重后果的，对负有责任的主管人员和其他直接负责人员，依法给予行政处分；构成犯罪的，依法追究刑事责任：①超出执业登记的项目、内容、范围开展业务活动的；②工作人员未取得相关岗位执业资格或者未经执业注册而从事采供血工作的；③血液检测实验室未取得相应资格即进行检测的；④擅自采集原料血浆、买卖血液的；⑤采集血液前，未按照国家颁布的献血者健康检查要求对献血者进行健康检查、检测的；⑥采集冒名顶替者、健康检查不合格者血液以及超量、频繁采集血液的；⑦违反输血技术操作规程、有关质量规范和标准的；⑧采血前未向献血者、特殊血液成分捐赠者履行规定的告知义务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四、血站的监督管理和法律责任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064" cy="5378"/>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⑨擅自涂改、毁损或者不按规定保存工作记录的；⑩使用的药品、体外诊断试剂、一次性卫生器材不符合国家有关规定的；k重复使用一次性卫生器材的；l对检测不合格或者报废的血液，未按有关规定处理的；m未经批准擅自与外省、自治区、直辖市调配血液的；n未经批准向境外医疗机构提供血液或者特殊血液成分的；o未按规定保存血液标本的；p脐带血造血干细胞库等特殊血站违反有关技术规范的。造成经血液传播疾病发生或者其他严重后果的，卫生行政部门在行政处罚的同时，可以注销其《血站执业许可证》。</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（4）临床用血的包装、储存、运输，不符合国家规定的卫生标准和要求的，由县级以上地方人民政府卫生行政部门责令改正，给予警告。</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四、血站的监督管理和法律责任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064" cy="6420"/>
            </a:xfrm>
            <a:prstGeom prst="rect">
              <a:avLst/>
            </a:prstGeom>
            <a:noFill/>
          </p:spPr>
          <p:txBody>
            <a:bodyPr wrap="square"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血站违反规定，向医疗机构提供不符合国家规定标准的血液的，由县级以上人民政府卫生行政部门责令改正；情节严重，造成经血液途径传播的疾病传播或者有传播严重危险的，限期整顿，对直接负责的主管人员和其他责任人员，依法给予行政处分；构成犯罪的，依法追究刑事责任。</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6）卫生行政部门及其工作人员违反有关规定，有下列情形之一的，依据《献血法》《行政许可法》的有关规定，由上级行政机关或者监察机关责令改正；情节严重的，对直接负责的主管人员和其他直接责任人员依法给予行政处分；构成犯罪的，依法追究刑事责任：①未按规定的程序审查而使不符合条件的申请者得到许可的；②对不符合条件的申请者准予许可或者超越法定职权做出准予许可决定的；③在许可审批过程中弄虚作假的；④对符合条件的设置及执业登记申请不予受理的；⑤对符合条件的申请不在法定期限内做出许可决定的；⑥不依法履行监督职责，或者监督不力造成严重后果的；⑦其他在执行本办法过程中，存在滥用职权、玩忽职守、徇私舞弊、索贿受贿等行为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四、血站的监督管理和法律责任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2152650"/>
            <a:ext cx="8060055" cy="2122805"/>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第四节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血液制品的管理</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49450"/>
            <a:ext cx="8014335" cy="410083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084070"/>
            <a:ext cx="7465060"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血液制品是特指各种人血浆蛋白制品；原料血浆是指由单采血浆站采集的专用于血液制品生产原料的血浆。血液制品质量的优劣、真伪与使用者的身心健康和生命安全息息相关。为了加强血液制品管理，预防和控制经血液途径传播的疾病，保证血液制品的质量，国务院于 1996 年 12 月 30 日发布了《血液制品管理条例》，其中第三条规定：国务院卫生行政部门对全国的原料血浆的采集、供应和血液制品的生产、经营活动实施监督管理。县级以上地方各级人民政府卫生行政部门对本行政区域内的原料血浆的采集、供应和血液制品的生产、经营活动，实施监督管理。从此血液制品走向了法制管理的轨道。</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一、血液制品的立法</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932180" y="1667510"/>
            <a:ext cx="10327005" cy="2731770"/>
          </a:xfrm>
          <a:prstGeom prst="rect">
            <a:avLst/>
          </a:prstGeom>
          <a:noFill/>
        </p:spPr>
        <p:txBody>
          <a:bodyPr wrap="square">
            <a:spAutoFit/>
          </a:bodyPr>
          <a:lstStyle/>
          <a:p>
            <a:pPr algn="ctr">
              <a:lnSpc>
                <a:spcPct val="130000"/>
              </a:lnSpc>
              <a:spcBef>
                <a:spcPts val="0"/>
              </a:spcBef>
              <a:spcAft>
                <a:spcPts val="0"/>
              </a:spcAft>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第十二章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30000"/>
              </a:lnSpc>
              <a:spcBef>
                <a:spcPts val="0"/>
              </a:spcBef>
              <a:spcAft>
                <a:spcPts val="0"/>
              </a:spcAft>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献血法律法规</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54" y="2704"/>
              <a:ext cx="15064"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（一）单采血浆站的设置</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单采血浆站由血液制品生产单位设置或者由县级人民政府卫生行政部门设置，专门从事单采血浆活动，具有独立法人资格。其他任何单位和个人不得从事单采血浆活动。</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（二）单采血浆站的申请与审批</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申请设置单采血浆站的，由县级人民政府卫生行政部门初审，经设区的市、自治州人民政府卫生行政部门或者省、自治区人民政府设立的派出机关的卫生行政机构审查同意，报省、自治区、直辖市人民政府卫生行政部门审批；经审查符合条件的，由省、自治区、直辖市人民政府卫生行政部门核发《单采血浆许可证》，并报国务院卫生行政部门备案。单采血浆站只能对省、自治区、直辖市人民政府卫生行政部门划定区域内的供血浆者进行筛查和采集血浆。</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二、原料血浆的管理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39" y="3032"/>
              <a:ext cx="15064" cy="5378"/>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（三）原料血浆的采集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签发《供血浆证》　单采血浆站必须对供血浆者进行健康检查和血液化验；检查、化验合格的供血浆者，由县级人民政府卫生行政部门核发《供血浆证》。</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血浆采集　单采血浆站必须使用单采血浆机械采集血浆，严禁手工操作采集血浆。采集的血浆必须按单人份冰冻保存，不得混浆。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 血浆供应　单采血浆站只能向一个与其签订质量责任书的血液制品生产单位供应原料血浆，严禁向其他任何单位供应原料血浆。其采集的原料血浆的包装、储存、运输必须符合国家规定的卫生标准和要求。严禁单采血浆站采集血液或者将所采集的原料血浆用于临床。</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二、原料血浆的管理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39" y="2704"/>
              <a:ext cx="15064"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（一）血液制品生产经营机构的设置条件</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新建、改建或者扩建血液制品生产单位，经国务院卫生行政部门根据总体规划进行立项审查同意后，由省、自治区、直辖市人民政府卫生行政部门依照药品管理法的规定审核批准。血液制品生产单位必须达到国务院卫生行政部门制定的《药品生产质量管理规范》规定的标准，经国务院卫生行政部门审查合格，并依法向工商行政管理部门申领营业执照后，方可从事血液制品的生产活动。严禁血液制品生产单位出让、出租、出借以及与他人共用《药品生产企业许可证》和产品批准文号。开办血液制品经营单位，由省、自治区、直辖市人民政府卫生行政部门审核批准。血液制品经营单位应当具备与所经营的产品相适应的冷藏条件和熟悉所经营品种的业务人员。</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三、血液制品生产经营单位的管理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39" y="2704"/>
              <a:ext cx="15064"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（二）血液制品的生产经营管理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血液制品生产单位生产国内已经生产的品种，必须依法向国务院卫生行政部门申请产品批准文号；国内尚未生产的品种，必须按照国家有关新药审批的程序和要求申报。血液制品生产单位不得向无《单采血浆许可证》的单采血浆站或者未与其签订质量责任书的单采血浆站及其他任何单位收集原料血浆。血液制品生产单位不得向其他任何单位供应原料血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血液制品生产单位在原料血浆投料生产前，必须对每一人份血浆进行全面复检，并作检测记录。原料血浆经复检不合格的，不得投料生产，并必须在省级药品监督员监督下按照规定程序和方法予以销毁，并作记录；原料血浆经复检发现有经血液途径传播的疾病的，必须通知供应血浆的单采血浆站，并及时上报所在地省、自治区、直辖市人民政府卫生行政部门。</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三、血液制品生产经营单位的管理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939" y="2704"/>
              <a:ext cx="15064" cy="5378"/>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县级以上地方各级人民政府卫生行政部门依照《血液制品管理条例》的规定负责本行政区域内的单采血浆站、供血浆者、原料血浆的采集及血液制品经营单位的监督管理；省、自治区、直辖市人民政府卫生行政部门负责本行政区域内的血液制品生产单位的监督管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省、自治区、直辖市人民政府卫生行政部门每年组织一次对本行政区域内单采血浆站的监督检查并进行年度注册；设区的市、自治州人民政府卫生行政部门或者省、自治区人民政府设立的派出机关的卫生行政机构每半年对本行政区域内的单采血浆站进行一次检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国家药品生物制品检定机构及国务院卫生行政部门指定的省级药品检验机构，依照国家规定的标准和要求，对血液制品生产单位生产的产品定期进行检定。</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61543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四、血液制品监督管理及其法律责任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1673860"/>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第五节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违反献血法的法律责任</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781935"/>
            <a:ext cx="8014335" cy="23495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77590" y="3067685"/>
            <a:ext cx="7465060" cy="133794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临床用血的包装、储存、运输，不符合国家规定的卫生标准和要求的，由县级以上地方人民政府卫生行政部门责令改正，给予警告，可以并处 1 万元以下的罚款。</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一、临床用血的法律责任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599565"/>
            <a:ext cx="8014335" cy="45288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315" y="1825625"/>
            <a:ext cx="7465060" cy="4076700"/>
          </a:xfrm>
          <a:prstGeom prst="rect">
            <a:avLst/>
          </a:prstGeom>
          <a:noFill/>
        </p:spPr>
        <p:txBody>
          <a:bodyPr wrap="square" lIns="91459" tIns="45729" rIns="91459" bIns="45729"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1）血站违反本法的规定，向医疗机构提供不符合国家规定标准的血液的，由县级以上地方人民政府卫生行政部门责令改正；情节严重，造成经血液途径传播的疾病或者有传播严重危险的，限期整顿，对直接负责的主管人员和其他直接责任人员，依法给予行政处分；构成犯罪的，依法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2）医疗机构的医务人员违反本法规定，将不符合国家规定标准的血液用于患者的，由县级以上地方人民政府卫生行政部门责令改正；给患者健康造成损害的，应当依法赔偿，对直接负责的主管人员和其他直接责任人员，依法给予行政处分；构成犯罪的，依法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（3）卫生行政部门及其工作人员在献血、用血的监督管理工作中，玩忽职守，造成严重后果、构成犯罪的，依法追究刑事责任；尚不构成犯罪的，依法给予行政处分。</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二、实施机构与人员的法律责任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5120005"/>
            <a:chOff x="960" y="2111"/>
            <a:chExt cx="17280" cy="8063"/>
          </a:xfrm>
        </p:grpSpPr>
        <p:sp>
          <p:nvSpPr>
            <p:cNvPr id="22" name="矩形: 圆角 1128"/>
            <p:cNvSpPr/>
            <p:nvPr>
              <p:custDataLst>
                <p:tags r:id="rId1"/>
              </p:custDataLst>
            </p:nvPr>
          </p:nvSpPr>
          <p:spPr>
            <a:xfrm>
              <a:off x="960" y="2111"/>
              <a:ext cx="17280" cy="8063"/>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544"/>
              <a:ext cx="15578" cy="7198"/>
            </a:xfrm>
            <a:prstGeom prst="rect">
              <a:avLst/>
            </a:prstGeom>
            <a:noFill/>
          </p:spPr>
          <p:txBody>
            <a:bodyPr wrap="square" rtlCol="0">
              <a:spAutoFit/>
            </a:bodyPr>
            <a:lstStyle/>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《中华人民共和国刑法》第三百三十三条规定：“非法组织他人出卖血液的，处 5 年以下有期徒刑，并处罚金；以暴力、威胁方法强迫他人出卖血液的，处 5 年以上 10 年以下有期徒刑，并处罚金。上述行为对他人造成伤害的，依照《中华人民共和国刑法》第二百三十四条规定，故意伤害他人身体的，处 3 年以下有期徒刑、拘役或者管制；致人重伤的，处 3 年以上 10 年以下有期徒刑；致人死亡或者以特别残忍手段致人重伤造成严重残疾的，处 10 年以上有期徒刑、无期徒刑或者死刑。”</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《中华人民共和国刑法》第三百三十四条规定：“非法采集、供应血液或者制作、供应血液制品，不符合国家规定的标准，足以危害人体健康的，处 5 年以下有期徒刑或者拘役，并处罚金；对人体健康造成严重危害的，处 5 年以上 10 年以下有期徒刑，并处罚金；造成特别严重后果的，处 10 年以上有期徒刑或者无期徒刑，并处罚金或者没收财产。”</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经国家主管部门批准采集、供应血液或者制作、供应血液制品的部门，不依照规定进行检测或者违背其他操作规定，造成危害他人身体健康后果的，对单位判处罚金，并对其直接负责的主管人员和其他直接责任人员，处 5 年以下有期徒刑或者拘役。</a:t>
              </a:r>
              <a:endParaRPr lang="zh-CN" altLang="en-US" sz="1600">
                <a:latin typeface="微软雅黑" panose="020B0503020204020204" charset="-122"/>
                <a:ea typeface="微软雅黑" panose="020B0503020204020204" charset="-122"/>
                <a:cs typeface="微软雅黑" panose="020B0503020204020204" charset="-122"/>
              </a:endParaRPr>
            </a:p>
            <a:p>
              <a:pPr indent="406400" algn="just" fontAlgn="auto">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a:latin typeface="微软雅黑" panose="020B0503020204020204" charset="-122"/>
                  <a:ea typeface="微软雅黑" panose="020B0503020204020204" charset="-122"/>
                  <a:cs typeface="微软雅黑" panose="020B0503020204020204" charset="-122"/>
                </a:rPr>
                <a:t>《中华人民共和国刑法》第三百三十五条规定：“医务人员由于严重不负责任，造成就诊人死亡或者严重损害就诊人身体健康的，处 3 年以下有期徒刑或者拘役。”</a:t>
              </a:r>
              <a:endParaRPr lang="zh-CN" altLang="en-US" sz="1600">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三、法律细则</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03910" y="3902710"/>
            <a:ext cx="3088005" cy="119888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sz="1200" b="1" dirty="0" smtClean="0"/>
              <a:t>1. 掌握献血法的概念、立法目的。</a:t>
            </a:r>
            <a:endParaRPr sz="1200" b="1" dirty="0" smtClean="0"/>
          </a:p>
          <a:p>
            <a:pPr algn="just" fontAlgn="auto">
              <a:lnSpc>
                <a:spcPct val="150000"/>
              </a:lnSpc>
              <a:spcBef>
                <a:spcPts val="0"/>
              </a:spcBef>
              <a:spcAft>
                <a:spcPts val="0"/>
              </a:spcAft>
            </a:pPr>
            <a:r>
              <a:rPr sz="1200" b="1" dirty="0" smtClean="0"/>
              <a:t>2. 熟悉无偿献血制度、采供血站的管理、血液制品的管理的相关法律法规以及违反献血法的法律责任。</a:t>
            </a:r>
            <a:endParaRPr sz="1200" b="1" dirty="0" smtClean="0"/>
          </a:p>
        </p:txBody>
      </p:sp>
      <p:sp>
        <p:nvSpPr>
          <p:cNvPr id="5" name="文本框 22"/>
          <p:cNvSpPr txBox="1"/>
          <p:nvPr/>
        </p:nvSpPr>
        <p:spPr>
          <a:xfrm flipH="1">
            <a:off x="4787265" y="4088765"/>
            <a:ext cx="2726690" cy="92202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具有依法依规参与采供血站、临床用血及血液制品生产经营管理相关工作的能力。</a:t>
            </a:r>
            <a:endParaRPr lang="zh-CN" altLang="en-US" sz="1200" b="1" dirty="0" smtClean="0"/>
          </a:p>
        </p:txBody>
      </p:sp>
      <p:sp>
        <p:nvSpPr>
          <p:cNvPr id="6" name="文本框 22"/>
          <p:cNvSpPr txBox="1"/>
          <p:nvPr/>
        </p:nvSpPr>
        <p:spPr>
          <a:xfrm flipH="1">
            <a:off x="8314690" y="4138295"/>
            <a:ext cx="2877820" cy="92202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具备依法参与采供血站、临床用血及血液制品生产经营管理相关工作必要的执业素质。</a:t>
            </a:r>
            <a:endParaRPr lang="zh-CN" altLang="en-US" sz="1200" b="1"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51380" y="2009140"/>
            <a:ext cx="736092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献血法概述</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r>
              <a:rPr lang="zh-CN" altLang="en-US" sz="100">
                <a:cs typeface="+mn-ea"/>
                <a:sym typeface="+mn-lt"/>
              </a:rPr>
              <a:t>（二）我国传染病防治法制建设过程</a:t>
            </a:r>
            <a:endParaRPr lang="zh-CN" altLang="en-US" sz="100">
              <a:cs typeface="+mn-ea"/>
              <a:sym typeface="+mn-lt"/>
            </a:endParaRPr>
          </a:p>
          <a:p>
            <a:pPr algn="ctr"/>
            <a:r>
              <a:rPr lang="zh-CN" altLang="en-US" sz="100">
                <a:cs typeface="+mn-ea"/>
                <a:sym typeface="+mn-lt"/>
              </a:rPr>
              <a:t>1950 年 10 月，中央人民政府政务院颁布了《关于发动秋季种痘的指示》；1955 年</a:t>
            </a:r>
            <a:endParaRPr lang="zh-CN" altLang="en-US" sz="100">
              <a:cs typeface="+mn-ea"/>
              <a:sym typeface="+mn-lt"/>
            </a:endParaRPr>
          </a:p>
          <a:p>
            <a:pPr algn="ctr"/>
            <a:r>
              <a:rPr lang="zh-CN" altLang="en-US" sz="100">
                <a:cs typeface="+mn-ea"/>
                <a:sym typeface="+mn-lt"/>
              </a:rPr>
              <a:t>经国务院批准原卫生部发布了《传染病管理办法》，1978 年修订为《急性传染病管理</a:t>
            </a:r>
            <a:endParaRPr lang="zh-CN" altLang="en-US" sz="100">
              <a:cs typeface="+mn-ea"/>
              <a:sym typeface="+mn-lt"/>
            </a:endParaRPr>
          </a:p>
          <a:p>
            <a:pPr algn="ctr"/>
            <a:r>
              <a:rPr lang="zh-CN" altLang="en-US" sz="100">
                <a:cs typeface="+mn-ea"/>
                <a:sym typeface="+mn-lt"/>
              </a:rPr>
              <a:t>条例》。</a:t>
            </a:r>
            <a:endParaRPr lang="zh-CN" altLang="en-US" sz="100">
              <a:cs typeface="+mn-ea"/>
              <a:sym typeface="+mn-lt"/>
            </a:endParaRPr>
          </a:p>
        </p:txBody>
      </p:sp>
      <p:sp>
        <p:nvSpPr>
          <p:cNvPr id="14" name="TextBox 9"/>
          <p:cNvSpPr txBox="1"/>
          <p:nvPr/>
        </p:nvSpPr>
        <p:spPr>
          <a:xfrm>
            <a:off x="3610610" y="2272030"/>
            <a:ext cx="7417435" cy="299974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献血法是指在保证临床用血需要和安全，保障献血者和用血者身体健康活动中产生的各种社会关系的法律规范的总称。为保证医疗临床用血需要和安全，保障献血者和用血者身体健康，发扬人道主义精神，促进社会主义物质文明和精神文明建设，1997 年12 月 29 日第八届全国人民代表大会常务委员会第 29 次会议通过的《中华人民共和国献血法》（以下简称《献血法》）由中华人民共和国主席令（第九十三号）予以公布，自1998 年 10 月 1 日起执行。</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一、献血法的概念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0075" y="1340485"/>
            <a:ext cx="10972800" cy="4909820"/>
            <a:chOff x="960" y="2111"/>
            <a:chExt cx="17280" cy="7732"/>
          </a:xfrm>
        </p:grpSpPr>
        <p:sp>
          <p:nvSpPr>
            <p:cNvPr id="22" name="矩形: 圆角 1128"/>
            <p:cNvSpPr/>
            <p:nvPr>
              <p:custDataLst>
                <p:tags r:id="rId1"/>
              </p:custDataLst>
            </p:nvPr>
          </p:nvSpPr>
          <p:spPr>
            <a:xfrm>
              <a:off x="960" y="2111"/>
              <a:ext cx="17280" cy="773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21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352"/>
              <a:ext cx="15578" cy="7341"/>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（一）保证医疗临床用血需要和安全</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由于现阶段人造血液不能广泛应用，且价格昂贵，尚不能取代血液，因此，医疗临床用血只能靠公民献血来解决。由于医疗临床用血量大和传统供血观念的影响，导致血源严重不足，远远满足不了实际需要，医疗临床用血不能充分保证。</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（二）保障献血者和用血者的身体健康</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输血是现代医疗的重要手段，是人类认识自己、征服伤病的伟大发现，它在临床医学领域中有着拯救生命、治疗疾病的重要作用。</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（三）促进社会主义物质文明和精神文明建设</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实行无偿献血，不仅能保障医疗临床用血的需要，保证输血安全，达到治病救人的目的，还是一种“我为人人，人人为我”的社会共济行为，是一种无私的奉献，是履行社会义务、尊重社会公德、发扬救死扶伤人道主义精神的重要体现。</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二、献血法立法的目的</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51380" y="2009140"/>
            <a:ext cx="7360920" cy="2306955"/>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无偿献血</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9430"/>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r>
              <a:rPr lang="zh-CN" altLang="en-US" sz="100">
                <a:cs typeface="+mn-ea"/>
                <a:sym typeface="+mn-lt"/>
              </a:rPr>
              <a:t>经国</a:t>
            </a:r>
            <a:endParaRPr lang="zh-CN" altLang="en-US" sz="100">
              <a:cs typeface="+mn-ea"/>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一、无偿献血概述</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extBox 9"/>
          <p:cNvSpPr txBox="1"/>
          <p:nvPr/>
        </p:nvSpPr>
        <p:spPr>
          <a:xfrm>
            <a:off x="3625215" y="2190750"/>
            <a:ext cx="7541895" cy="3415030"/>
          </a:xfrm>
          <a:prstGeom prst="rect">
            <a:avLst/>
          </a:prstGeom>
          <a:noFill/>
        </p:spPr>
        <p:txBody>
          <a:bodyPr wrap="square" lIns="91459" tIns="45729" rIns="91459" bIns="45729" rtlCol="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《献血法》第二条规定：“国家实行无偿献血制度。”</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多年来，我国存在着三种献血形式：个体供血、义务献血、无偿献血。个体供血，是公民向采供血机构提供自身血液而获取一定报酬的行为。在一个相当长的时期，我国的医疗临床用血主要靠这种献血形式支撑。由于个体供血受经济利益驱使，供血人员频繁大量抽血，血液质量不断下降，有的不法分子非法组织卖血队伍，到处流窜，互争地盘，各霸一方，从中盘剥渔利，严重干扰了献血管理工作；加上有的采供血机构检测手段落后，一些传染性疾病无法查出，由血液传播的疾病时有发生。</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500"/>
                            </p:stCondLst>
                            <p:childTnLst>
                              <p:par>
                                <p:cTn id="21" presetID="12" presetClass="entr" presetSubtype="1" fill="hold" grpId="0" nodeType="afterEffect">
                                  <p:stCondLst>
                                    <p:cond delay="0"/>
                                  </p:stCondLst>
                                  <p:iterate type="lt">
                                    <p:tmPct val="0"/>
                                  </p:iterate>
                                  <p:childTnLst>
                                    <p:set>
                                      <p:cBhvr>
                                        <p:cTn id="22" dur="1" fill="hold">
                                          <p:stCondLst>
                                            <p:cond delay="0"/>
                                          </p:stCondLst>
                                        </p:cTn>
                                        <p:tgtEl>
                                          <p:spTgt spid="3"/>
                                        </p:tgtEl>
                                        <p:attrNameLst>
                                          <p:attrName>style.visibility</p:attrName>
                                        </p:attrNameLst>
                                      </p:cBhvr>
                                      <p:to>
                                        <p:strVal val="visible"/>
                                      </p:to>
                                    </p:set>
                                    <p:animEffect transition="in" filter="slide(fromTo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2" grpId="0" bldLvl="0" animBg="1"/>
      <p:bldP spid="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5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6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6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8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8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9299</Words>
  <Application>WPS 演示</Application>
  <PresentationFormat>自定义</PresentationFormat>
  <Paragraphs>270</Paragraphs>
  <Slides>39</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39</vt:i4>
      </vt:variant>
    </vt:vector>
  </HeadingPairs>
  <TitlesOfParts>
    <vt:vector size="54" baseType="lpstr">
      <vt:lpstr>Arial</vt:lpstr>
      <vt:lpstr>宋体</vt:lpstr>
      <vt:lpstr>Wingdings</vt:lpstr>
      <vt:lpstr>黑体</vt:lpstr>
      <vt:lpstr>微软雅黑</vt:lpstr>
      <vt:lpstr>华文细黑</vt:lpstr>
      <vt:lpstr>字魂70号-灵悦黑体</vt:lpstr>
      <vt:lpstr>Segoe UI</vt:lpstr>
      <vt:lpstr>思源黑体</vt:lpstr>
      <vt:lpstr>隶书</vt:lpstr>
      <vt:lpstr>Arial Unicode MS</vt:lpstr>
      <vt:lpstr>Wingdings</vt:lpstr>
      <vt:lpstr>Calibri</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636</cp:revision>
  <dcterms:created xsi:type="dcterms:W3CDTF">2019-11-11T13:37:00Z</dcterms:created>
  <dcterms:modified xsi:type="dcterms:W3CDTF">2022-02-21T06:54:30Z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